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Maven Pro" pitchFamily="2" charset="77"/>
      <p:regular r:id="rId21"/>
      <p:bold r:id="rId22"/>
    </p:embeddedFont>
    <p:embeddedFont>
      <p:font typeface="Nunito" pitchFamily="2" charset="77"/>
      <p:regular r:id="rId23"/>
      <p:bold r:id="rId24"/>
      <p:italic r:id="rId25"/>
      <p:boldItalic r:id="rId26"/>
    </p:embeddedFont>
    <p:embeddedFont>
      <p:font typeface="Verdana" panose="020B060403050404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58"/>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701a1ed6fb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701a1ed6fb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Ximan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01a1ed6fb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01a1ed6fb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Ximan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01a1ed6fb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01a1ed6fb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Ximan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01a1ed6fb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01a1ed6fb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Ximan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01a1ed6fb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01a1ed6fb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Ximan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701a1ed6fb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701a1ed6fb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01a1ed6fb_0_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01a1ed6fb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01a1ed6fb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01a1ed6f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701a1ed6fb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701a1ed6fb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01a1ed6fb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01a1ed6fb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01a1ed6fb_0_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701a1ed6fb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01a1ed6fb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01a1ed6fb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01a1ed6fb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01a1ed6fb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01a1ed6fb_0_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01a1ed6fb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01a1ed6fb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01a1ed6fb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Ximan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01a1ed6fb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01a1ed6fb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Ximan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01a1ed6fb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01a1ed6fb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Ximan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2448275"/>
            <a:ext cx="6196200" cy="10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Iterator Design Pattern</a:t>
            </a: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SE450 Winter 2020 (online)</a:t>
            </a:r>
            <a:endParaRPr/>
          </a:p>
          <a:p>
            <a:pPr marL="0" lvl="0" indent="0" algn="l" rtl="0">
              <a:spcBef>
                <a:spcPts val="0"/>
              </a:spcBef>
              <a:spcAft>
                <a:spcPts val="0"/>
              </a:spcAft>
              <a:buNone/>
            </a:pPr>
            <a:r>
              <a:rPr lang="en"/>
              <a:t>Ximan Liu and Ying Kam Chiu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40"/>
        <p:cNvGrpSpPr/>
        <p:nvPr/>
      </p:nvGrpSpPr>
      <p:grpSpPr>
        <a:xfrm>
          <a:off x="0" y="0"/>
          <a:ext cx="0" cy="0"/>
          <a:chOff x="0" y="0"/>
          <a:chExt cx="0" cy="0"/>
        </a:xfrm>
      </p:grpSpPr>
      <p:sp>
        <p:nvSpPr>
          <p:cNvPr id="341" name="Google Shape;341;p22"/>
          <p:cNvSpPr txBox="1">
            <a:spLocks noGrp="1"/>
          </p:cNvSpPr>
          <p:nvPr>
            <p:ph type="title"/>
          </p:nvPr>
        </p:nvSpPr>
        <p:spPr>
          <a:xfrm>
            <a:off x="1303800" y="598575"/>
            <a:ext cx="7387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 Example (1)</a:t>
            </a:r>
            <a:endParaRPr>
              <a:solidFill>
                <a:srgbClr val="FFFFFF"/>
              </a:solidFill>
            </a:endParaRPr>
          </a:p>
        </p:txBody>
      </p:sp>
      <p:sp>
        <p:nvSpPr>
          <p:cNvPr id="342" name="Google Shape;342;p22"/>
          <p:cNvSpPr txBox="1">
            <a:spLocks noGrp="1"/>
          </p:cNvSpPr>
          <p:nvPr>
            <p:ph type="body" idx="1"/>
          </p:nvPr>
        </p:nvSpPr>
        <p:spPr>
          <a:xfrm>
            <a:off x="98475" y="1362550"/>
            <a:ext cx="29778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FFFF"/>
                </a:solidFill>
              </a:rPr>
              <a:t>Create a Iterator interface which narrates navigation method and a Container interface which returns the iterator . Concrete classes implementing the Container interface will be responsible to implement Iterator interface and use it.</a:t>
            </a:r>
            <a:endParaRPr sz="1400">
              <a:solidFill>
                <a:srgbClr val="FFFFFF"/>
              </a:solidFill>
            </a:endParaRPr>
          </a:p>
          <a:p>
            <a:pPr marL="0" lvl="0" indent="0" algn="l" rtl="0">
              <a:spcBef>
                <a:spcPts val="1600"/>
              </a:spcBef>
              <a:spcAft>
                <a:spcPts val="0"/>
              </a:spcAft>
              <a:buNone/>
            </a:pPr>
            <a:r>
              <a:rPr lang="en" sz="1400">
                <a:solidFill>
                  <a:srgbClr val="FFFFFF"/>
                </a:solidFill>
              </a:rPr>
              <a:t>IteratorPatternDemo, our demo class will use NamesRepository, a concrete class implementation to print a Names stored as a collection in NamesRepository.</a:t>
            </a:r>
            <a:endParaRPr sz="1400">
              <a:solidFill>
                <a:srgbClr val="FFFFFF"/>
              </a:solidFill>
            </a:endParaRPr>
          </a:p>
          <a:p>
            <a:pPr marL="0" lvl="0" indent="0" algn="l" rtl="0">
              <a:spcBef>
                <a:spcPts val="1600"/>
              </a:spcBef>
              <a:spcAft>
                <a:spcPts val="1600"/>
              </a:spcAft>
              <a:buNone/>
            </a:pPr>
            <a:endParaRPr sz="1400">
              <a:solidFill>
                <a:srgbClr val="FFFFFF"/>
              </a:solidFill>
            </a:endParaRPr>
          </a:p>
        </p:txBody>
      </p:sp>
      <p:sp>
        <p:nvSpPr>
          <p:cNvPr id="343" name="Google Shape;343;p2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344" name="Google Shape;344;p22"/>
          <p:cNvPicPr preferRelativeResize="0"/>
          <p:nvPr/>
        </p:nvPicPr>
        <p:blipFill>
          <a:blip r:embed="rId5">
            <a:alphaModFix/>
          </a:blip>
          <a:stretch>
            <a:fillRect/>
          </a:stretch>
        </p:blipFill>
        <p:spPr>
          <a:xfrm>
            <a:off x="3076400" y="1397475"/>
            <a:ext cx="6007225" cy="3542225"/>
          </a:xfrm>
          <a:prstGeom prst="rect">
            <a:avLst/>
          </a:prstGeom>
          <a:noFill/>
          <a:ln>
            <a:noFill/>
          </a:ln>
        </p:spPr>
      </p:pic>
      <p:pic>
        <p:nvPicPr>
          <p:cNvPr id="2" name="10.m4a" descr="10.m4a">
            <a:hlinkClick r:id="" action="ppaction://media"/>
            <a:extLst>
              <a:ext uri="{FF2B5EF4-FFF2-40B4-BE49-F238E27FC236}">
                <a16:creationId xmlns:a16="http://schemas.microsoft.com/office/drawing/2014/main" id="{A73801AF-FA2B-E948-9056-CEA1ACB2EC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74410" y="203800"/>
            <a:ext cx="623756" cy="6237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48"/>
        <p:cNvGrpSpPr/>
        <p:nvPr/>
      </p:nvGrpSpPr>
      <p:grpSpPr>
        <a:xfrm>
          <a:off x="0" y="0"/>
          <a:ext cx="0" cy="0"/>
          <a:chOff x="0" y="0"/>
          <a:chExt cx="0" cy="0"/>
        </a:xfrm>
      </p:grpSpPr>
      <p:sp>
        <p:nvSpPr>
          <p:cNvPr id="349" name="Google Shape;349;p23"/>
          <p:cNvSpPr txBox="1">
            <a:spLocks noGrp="1"/>
          </p:cNvSpPr>
          <p:nvPr>
            <p:ph type="title"/>
          </p:nvPr>
        </p:nvSpPr>
        <p:spPr>
          <a:xfrm>
            <a:off x="1303800" y="598575"/>
            <a:ext cx="7387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 Example (1)</a:t>
            </a:r>
            <a:endParaRPr sz="3600">
              <a:solidFill>
                <a:schemeClr val="lt1"/>
              </a:solidFill>
            </a:endParaRPr>
          </a:p>
          <a:p>
            <a:pPr marL="4114800" lvl="0" indent="457200" algn="l" rtl="0">
              <a:spcBef>
                <a:spcPts val="0"/>
              </a:spcBef>
              <a:spcAft>
                <a:spcPts val="0"/>
              </a:spcAft>
              <a:buNone/>
            </a:pPr>
            <a:r>
              <a:rPr lang="en" sz="3600">
                <a:solidFill>
                  <a:schemeClr val="lt1"/>
                </a:solidFill>
              </a:rPr>
              <a:t>JAVA codes</a:t>
            </a:r>
            <a:endParaRPr sz="3600">
              <a:solidFill>
                <a:schemeClr val="lt1"/>
              </a:solidFill>
            </a:endParaRPr>
          </a:p>
        </p:txBody>
      </p:sp>
      <p:sp>
        <p:nvSpPr>
          <p:cNvPr id="350" name="Google Shape;350;p2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51" name="Google Shape;351;p2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52" name="Google Shape;352;p23"/>
          <p:cNvPicPr preferRelativeResize="0"/>
          <p:nvPr/>
        </p:nvPicPr>
        <p:blipFill>
          <a:blip r:embed="rId5">
            <a:alphaModFix/>
          </a:blip>
          <a:stretch>
            <a:fillRect/>
          </a:stretch>
        </p:blipFill>
        <p:spPr>
          <a:xfrm>
            <a:off x="1684800" y="1613025"/>
            <a:ext cx="3580000" cy="3317175"/>
          </a:xfrm>
          <a:prstGeom prst="rect">
            <a:avLst/>
          </a:prstGeom>
          <a:noFill/>
          <a:ln>
            <a:noFill/>
          </a:ln>
        </p:spPr>
      </p:pic>
      <p:pic>
        <p:nvPicPr>
          <p:cNvPr id="2" name="11.m4a" descr="11.m4a">
            <a:hlinkClick r:id="" action="ppaction://media"/>
            <a:extLst>
              <a:ext uri="{FF2B5EF4-FFF2-40B4-BE49-F238E27FC236}">
                <a16:creationId xmlns:a16="http://schemas.microsoft.com/office/drawing/2014/main" id="{C790642A-939C-4D48-9066-EDACE8A84A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4254" y="4531650"/>
            <a:ext cx="598926" cy="598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56"/>
        <p:cNvGrpSpPr/>
        <p:nvPr/>
      </p:nvGrpSpPr>
      <p:grpSpPr>
        <a:xfrm>
          <a:off x="0" y="0"/>
          <a:ext cx="0" cy="0"/>
          <a:chOff x="0" y="0"/>
          <a:chExt cx="0" cy="0"/>
        </a:xfrm>
      </p:grpSpPr>
      <p:sp>
        <p:nvSpPr>
          <p:cNvPr id="357" name="Google Shape;357;p24"/>
          <p:cNvSpPr txBox="1">
            <a:spLocks noGrp="1"/>
          </p:cNvSpPr>
          <p:nvPr>
            <p:ph type="title"/>
          </p:nvPr>
        </p:nvSpPr>
        <p:spPr>
          <a:xfrm>
            <a:off x="1303800" y="598575"/>
            <a:ext cx="7387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 Example (1)</a:t>
            </a:r>
            <a:endParaRPr sz="3600">
              <a:solidFill>
                <a:schemeClr val="lt1"/>
              </a:solidFill>
            </a:endParaRPr>
          </a:p>
          <a:p>
            <a:pPr marL="4114800" lvl="0" indent="457200" algn="l" rtl="0">
              <a:spcBef>
                <a:spcPts val="0"/>
              </a:spcBef>
              <a:spcAft>
                <a:spcPts val="0"/>
              </a:spcAft>
              <a:buNone/>
            </a:pPr>
            <a:r>
              <a:rPr lang="en" sz="3600">
                <a:solidFill>
                  <a:schemeClr val="lt1"/>
                </a:solidFill>
              </a:rPr>
              <a:t>JAVA codes</a:t>
            </a:r>
            <a:endParaRPr sz="3600">
              <a:solidFill>
                <a:schemeClr val="lt1"/>
              </a:solidFill>
            </a:endParaRPr>
          </a:p>
        </p:txBody>
      </p:sp>
      <p:sp>
        <p:nvSpPr>
          <p:cNvPr id="358" name="Google Shape;358;p24"/>
          <p:cNvSpPr txBox="1">
            <a:spLocks noGrp="1"/>
          </p:cNvSpPr>
          <p:nvPr>
            <p:ph type="body" idx="1"/>
          </p:nvPr>
        </p:nvSpPr>
        <p:spPr>
          <a:xfrm>
            <a:off x="6308150" y="1936725"/>
            <a:ext cx="23832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FFFF"/>
                </a:solidFill>
              </a:rPr>
              <a:t>Step 2</a:t>
            </a:r>
            <a:endParaRPr sz="1400">
              <a:solidFill>
                <a:srgbClr val="FFFFFF"/>
              </a:solidFill>
            </a:endParaRPr>
          </a:p>
          <a:p>
            <a:pPr marL="0" lvl="0" indent="0" algn="l" rtl="0">
              <a:spcBef>
                <a:spcPts val="1600"/>
              </a:spcBef>
              <a:spcAft>
                <a:spcPts val="0"/>
              </a:spcAft>
              <a:buNone/>
            </a:pPr>
            <a:r>
              <a:rPr lang="en" sz="1400">
                <a:solidFill>
                  <a:srgbClr val="FFFFFF"/>
                </a:solidFill>
              </a:rPr>
              <a:t>Create concrete class implementing the Container interface. This class has inner class NameIterator implementing the Iterator interface.</a:t>
            </a:r>
            <a:endParaRPr sz="1400">
              <a:solidFill>
                <a:srgbClr val="FFFFFF"/>
              </a:solidFill>
            </a:endParaRPr>
          </a:p>
          <a:p>
            <a:pPr marL="0" lvl="0" indent="0" algn="l" rtl="0">
              <a:spcBef>
                <a:spcPts val="1600"/>
              </a:spcBef>
              <a:spcAft>
                <a:spcPts val="0"/>
              </a:spcAft>
              <a:buNone/>
            </a:pPr>
            <a:r>
              <a:rPr lang="en" sz="1400">
                <a:solidFill>
                  <a:srgbClr val="FFFFFF"/>
                </a:solidFill>
              </a:rPr>
              <a:t>NameRepository.java</a:t>
            </a:r>
            <a:endParaRPr sz="1400">
              <a:solidFill>
                <a:srgbClr val="FFFFFF"/>
              </a:solidFill>
            </a:endParaRPr>
          </a:p>
          <a:p>
            <a:pPr marL="0" lvl="0" indent="0" algn="l" rtl="0">
              <a:spcBef>
                <a:spcPts val="1600"/>
              </a:spcBef>
              <a:spcAft>
                <a:spcPts val="1600"/>
              </a:spcAft>
              <a:buNone/>
            </a:pPr>
            <a:endParaRPr sz="1400">
              <a:solidFill>
                <a:srgbClr val="FFFFFF"/>
              </a:solidFill>
            </a:endParaRPr>
          </a:p>
        </p:txBody>
      </p:sp>
      <p:sp>
        <p:nvSpPr>
          <p:cNvPr id="359" name="Google Shape;359;p2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60" name="Google Shape;360;p24"/>
          <p:cNvPicPr preferRelativeResize="0"/>
          <p:nvPr/>
        </p:nvPicPr>
        <p:blipFill>
          <a:blip r:embed="rId5">
            <a:alphaModFix/>
          </a:blip>
          <a:stretch>
            <a:fillRect/>
          </a:stretch>
        </p:blipFill>
        <p:spPr>
          <a:xfrm>
            <a:off x="1111200" y="1199250"/>
            <a:ext cx="4681576" cy="3931325"/>
          </a:xfrm>
          <a:prstGeom prst="rect">
            <a:avLst/>
          </a:prstGeom>
          <a:noFill/>
          <a:ln>
            <a:noFill/>
          </a:ln>
        </p:spPr>
      </p:pic>
      <p:pic>
        <p:nvPicPr>
          <p:cNvPr id="2" name="12.m4a" descr="12.m4a">
            <a:hlinkClick r:id="" action="ppaction://media"/>
            <a:extLst>
              <a:ext uri="{FF2B5EF4-FFF2-40B4-BE49-F238E27FC236}">
                <a16:creationId xmlns:a16="http://schemas.microsoft.com/office/drawing/2014/main" id="{E211F3FD-4D2C-7A48-B679-F8CA349EE7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202" y="4579951"/>
            <a:ext cx="550624" cy="5506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64"/>
        <p:cNvGrpSpPr/>
        <p:nvPr/>
      </p:nvGrpSpPr>
      <p:grpSpPr>
        <a:xfrm>
          <a:off x="0" y="0"/>
          <a:ext cx="0" cy="0"/>
          <a:chOff x="0" y="0"/>
          <a:chExt cx="0" cy="0"/>
        </a:xfrm>
      </p:grpSpPr>
      <p:sp>
        <p:nvSpPr>
          <p:cNvPr id="365" name="Google Shape;365;p25"/>
          <p:cNvSpPr txBox="1">
            <a:spLocks noGrp="1"/>
          </p:cNvSpPr>
          <p:nvPr>
            <p:ph type="title"/>
          </p:nvPr>
        </p:nvSpPr>
        <p:spPr>
          <a:xfrm>
            <a:off x="1303800" y="598575"/>
            <a:ext cx="7387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 Example (1)</a:t>
            </a:r>
            <a:endParaRPr sz="3600">
              <a:solidFill>
                <a:schemeClr val="lt1"/>
              </a:solidFill>
            </a:endParaRPr>
          </a:p>
          <a:p>
            <a:pPr marL="4114800" lvl="0" indent="457200" algn="l" rtl="0">
              <a:spcBef>
                <a:spcPts val="0"/>
              </a:spcBef>
              <a:spcAft>
                <a:spcPts val="0"/>
              </a:spcAft>
              <a:buNone/>
            </a:pPr>
            <a:r>
              <a:rPr lang="en" sz="3600">
                <a:solidFill>
                  <a:schemeClr val="lt1"/>
                </a:solidFill>
              </a:rPr>
              <a:t>JAVA codes</a:t>
            </a:r>
            <a:endParaRPr sz="3600">
              <a:solidFill>
                <a:schemeClr val="lt1"/>
              </a:solidFill>
            </a:endParaRPr>
          </a:p>
        </p:txBody>
      </p:sp>
      <p:sp>
        <p:nvSpPr>
          <p:cNvPr id="366" name="Google Shape;366;p2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67" name="Google Shape;367;p2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368" name="Google Shape;368;p25"/>
          <p:cNvPicPr preferRelativeResize="0"/>
          <p:nvPr/>
        </p:nvPicPr>
        <p:blipFill>
          <a:blip r:embed="rId5">
            <a:alphaModFix/>
          </a:blip>
          <a:stretch>
            <a:fillRect/>
          </a:stretch>
        </p:blipFill>
        <p:spPr>
          <a:xfrm>
            <a:off x="1332625" y="1722576"/>
            <a:ext cx="6099451" cy="3220350"/>
          </a:xfrm>
          <a:prstGeom prst="rect">
            <a:avLst/>
          </a:prstGeom>
          <a:noFill/>
          <a:ln>
            <a:noFill/>
          </a:ln>
        </p:spPr>
      </p:pic>
      <p:pic>
        <p:nvPicPr>
          <p:cNvPr id="2" name="13.m4a" descr="13.m4a">
            <a:hlinkClick r:id="" action="ppaction://media"/>
            <a:extLst>
              <a:ext uri="{FF2B5EF4-FFF2-40B4-BE49-F238E27FC236}">
                <a16:creationId xmlns:a16="http://schemas.microsoft.com/office/drawing/2014/main" id="{7226DAF3-0E9E-1C43-96A4-2327FE4E33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188" y="4577403"/>
            <a:ext cx="548700" cy="548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72"/>
        <p:cNvGrpSpPr/>
        <p:nvPr/>
      </p:nvGrpSpPr>
      <p:grpSpPr>
        <a:xfrm>
          <a:off x="0" y="0"/>
          <a:ext cx="0" cy="0"/>
          <a:chOff x="0" y="0"/>
          <a:chExt cx="0" cy="0"/>
        </a:xfrm>
      </p:grpSpPr>
      <p:sp>
        <p:nvSpPr>
          <p:cNvPr id="373" name="Google Shape;373;p26"/>
          <p:cNvSpPr txBox="1">
            <a:spLocks noGrp="1"/>
          </p:cNvSpPr>
          <p:nvPr>
            <p:ph type="title"/>
          </p:nvPr>
        </p:nvSpPr>
        <p:spPr>
          <a:xfrm>
            <a:off x="1303800" y="598575"/>
            <a:ext cx="7387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 Example (1)</a:t>
            </a:r>
            <a:endParaRPr sz="3600">
              <a:solidFill>
                <a:schemeClr val="lt1"/>
              </a:solidFill>
            </a:endParaRPr>
          </a:p>
          <a:p>
            <a:pPr marL="0" lvl="0" indent="0" algn="l" rtl="0">
              <a:spcBef>
                <a:spcPts val="0"/>
              </a:spcBef>
              <a:spcAft>
                <a:spcPts val="0"/>
              </a:spcAft>
              <a:buNone/>
            </a:pPr>
            <a:r>
              <a:rPr lang="en" sz="3600">
                <a:solidFill>
                  <a:schemeClr val="lt1"/>
                </a:solidFill>
              </a:rPr>
              <a:t>												Output</a:t>
            </a:r>
            <a:endParaRPr sz="3600">
              <a:solidFill>
                <a:schemeClr val="lt1"/>
              </a:solidFill>
            </a:endParaRPr>
          </a:p>
        </p:txBody>
      </p:sp>
      <p:sp>
        <p:nvSpPr>
          <p:cNvPr id="374" name="Google Shape;374;p2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75" name="Google Shape;375;p2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76" name="Google Shape;376;p26"/>
          <p:cNvPicPr preferRelativeResize="0"/>
          <p:nvPr/>
        </p:nvPicPr>
        <p:blipFill>
          <a:blip r:embed="rId5">
            <a:alphaModFix/>
          </a:blip>
          <a:stretch>
            <a:fillRect/>
          </a:stretch>
        </p:blipFill>
        <p:spPr>
          <a:xfrm>
            <a:off x="3114700" y="1990075"/>
            <a:ext cx="2659525" cy="2419125"/>
          </a:xfrm>
          <a:prstGeom prst="rect">
            <a:avLst/>
          </a:prstGeom>
          <a:noFill/>
          <a:ln>
            <a:noFill/>
          </a:ln>
        </p:spPr>
      </p:pic>
      <p:pic>
        <p:nvPicPr>
          <p:cNvPr id="2" name="14.m4a" descr="14.m4a">
            <a:hlinkClick r:id="" action="ppaction://media"/>
            <a:extLst>
              <a:ext uri="{FF2B5EF4-FFF2-40B4-BE49-F238E27FC236}">
                <a16:creationId xmlns:a16="http://schemas.microsoft.com/office/drawing/2014/main" id="{866F2EBC-0F1E-8646-AEFD-1134AEBADD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630" y="4531650"/>
            <a:ext cx="598926" cy="598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80"/>
        <p:cNvGrpSpPr/>
        <p:nvPr/>
      </p:nvGrpSpPr>
      <p:grpSpPr>
        <a:xfrm>
          <a:off x="0" y="0"/>
          <a:ext cx="0" cy="0"/>
          <a:chOff x="0" y="0"/>
          <a:chExt cx="0" cy="0"/>
        </a:xfrm>
      </p:grpSpPr>
      <p:sp>
        <p:nvSpPr>
          <p:cNvPr id="381" name="Google Shape;381;p27"/>
          <p:cNvSpPr txBox="1">
            <a:spLocks noGrp="1"/>
          </p:cNvSpPr>
          <p:nvPr>
            <p:ph type="title"/>
          </p:nvPr>
        </p:nvSpPr>
        <p:spPr>
          <a:xfrm>
            <a:off x="1303800" y="369975"/>
            <a:ext cx="7387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Example (2)</a:t>
            </a:r>
            <a:endParaRPr>
              <a:solidFill>
                <a:srgbClr val="FFFFFF"/>
              </a:solidFill>
            </a:endParaRPr>
          </a:p>
        </p:txBody>
      </p:sp>
      <p:sp>
        <p:nvSpPr>
          <p:cNvPr id="382" name="Google Shape;382;p27"/>
          <p:cNvSpPr txBox="1">
            <a:spLocks noGrp="1"/>
          </p:cNvSpPr>
          <p:nvPr>
            <p:ph type="body" idx="1"/>
          </p:nvPr>
        </p:nvSpPr>
        <p:spPr>
          <a:xfrm>
            <a:off x="-35350" y="1206675"/>
            <a:ext cx="3614100" cy="387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a:solidFill>
                  <a:srgbClr val="FFFFFF"/>
                </a:solidFill>
              </a:rPr>
              <a:t>Create a notification bar that displays all the notifications </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NotificationCollection provides an iterator to iterate over its elements without exposing how it has implemented the collection (array in this case) to the Client (NotificationBar).</a:t>
            </a:r>
            <a:endParaRPr sz="1800">
              <a:solidFill>
                <a:srgbClr val="FFFFFF"/>
              </a:solidFill>
            </a:endParaRPr>
          </a:p>
        </p:txBody>
      </p:sp>
      <p:sp>
        <p:nvSpPr>
          <p:cNvPr id="383" name="Google Shape;383;p2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384" name="Google Shape;384;p27"/>
          <p:cNvPicPr preferRelativeResize="0"/>
          <p:nvPr/>
        </p:nvPicPr>
        <p:blipFill>
          <a:blip r:embed="rId5">
            <a:alphaModFix/>
          </a:blip>
          <a:stretch>
            <a:fillRect/>
          </a:stretch>
        </p:blipFill>
        <p:spPr>
          <a:xfrm>
            <a:off x="3679550" y="1427625"/>
            <a:ext cx="5320200" cy="2970663"/>
          </a:xfrm>
          <a:prstGeom prst="rect">
            <a:avLst/>
          </a:prstGeom>
          <a:noFill/>
          <a:ln>
            <a:noFill/>
          </a:ln>
        </p:spPr>
      </p:pic>
      <p:pic>
        <p:nvPicPr>
          <p:cNvPr id="2" name="15.m4a" descr="15.m4a">
            <a:hlinkClick r:id="" action="ppaction://media"/>
            <a:extLst>
              <a:ext uri="{FF2B5EF4-FFF2-40B4-BE49-F238E27FC236}">
                <a16:creationId xmlns:a16="http://schemas.microsoft.com/office/drawing/2014/main" id="{5956295D-2E3D-B844-B717-51724C9752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859" y="4476586"/>
            <a:ext cx="619208" cy="6192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88"/>
        <p:cNvGrpSpPr/>
        <p:nvPr/>
      </p:nvGrpSpPr>
      <p:grpSpPr>
        <a:xfrm>
          <a:off x="0" y="0"/>
          <a:ext cx="0" cy="0"/>
          <a:chOff x="0" y="0"/>
          <a:chExt cx="0" cy="0"/>
        </a:xfrm>
      </p:grpSpPr>
      <p:sp>
        <p:nvSpPr>
          <p:cNvPr id="389" name="Google Shape;389;p28"/>
          <p:cNvSpPr txBox="1">
            <a:spLocks noGrp="1"/>
          </p:cNvSpPr>
          <p:nvPr>
            <p:ph type="title"/>
          </p:nvPr>
        </p:nvSpPr>
        <p:spPr>
          <a:xfrm>
            <a:off x="-56425" y="137825"/>
            <a:ext cx="92622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Example (2) JAVA codes</a:t>
            </a:r>
            <a:endParaRPr sz="3600">
              <a:solidFill>
                <a:schemeClr val="lt1"/>
              </a:solidFill>
            </a:endParaRPr>
          </a:p>
        </p:txBody>
      </p:sp>
      <p:sp>
        <p:nvSpPr>
          <p:cNvPr id="390" name="Google Shape;390;p2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391" name="Google Shape;391;p28"/>
          <p:cNvPicPr preferRelativeResize="0"/>
          <p:nvPr/>
        </p:nvPicPr>
        <p:blipFill>
          <a:blip r:embed="rId3">
            <a:alphaModFix/>
          </a:blip>
          <a:stretch>
            <a:fillRect/>
          </a:stretch>
        </p:blipFill>
        <p:spPr>
          <a:xfrm>
            <a:off x="840150" y="1137125"/>
            <a:ext cx="3192110" cy="3701574"/>
          </a:xfrm>
          <a:prstGeom prst="rect">
            <a:avLst/>
          </a:prstGeom>
          <a:noFill/>
          <a:ln>
            <a:noFill/>
          </a:ln>
        </p:spPr>
      </p:pic>
      <p:pic>
        <p:nvPicPr>
          <p:cNvPr id="392" name="Google Shape;392;p28"/>
          <p:cNvPicPr preferRelativeResize="0"/>
          <p:nvPr/>
        </p:nvPicPr>
        <p:blipFill>
          <a:blip r:embed="rId4">
            <a:alphaModFix/>
          </a:blip>
          <a:stretch>
            <a:fillRect/>
          </a:stretch>
        </p:blipFill>
        <p:spPr>
          <a:xfrm>
            <a:off x="4194050" y="762950"/>
            <a:ext cx="3394250" cy="4273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96"/>
        <p:cNvGrpSpPr/>
        <p:nvPr/>
      </p:nvGrpSpPr>
      <p:grpSpPr>
        <a:xfrm>
          <a:off x="0" y="0"/>
          <a:ext cx="0" cy="0"/>
          <a:chOff x="0" y="0"/>
          <a:chExt cx="0" cy="0"/>
        </a:xfrm>
      </p:grpSpPr>
      <p:sp>
        <p:nvSpPr>
          <p:cNvPr id="397" name="Google Shape;397;p29"/>
          <p:cNvSpPr txBox="1">
            <a:spLocks noGrp="1"/>
          </p:cNvSpPr>
          <p:nvPr>
            <p:ph type="title"/>
          </p:nvPr>
        </p:nvSpPr>
        <p:spPr>
          <a:xfrm>
            <a:off x="-56425" y="137825"/>
            <a:ext cx="92622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Example (2) JAVA codes</a:t>
            </a:r>
            <a:endParaRPr sz="3600">
              <a:solidFill>
                <a:schemeClr val="lt1"/>
              </a:solidFill>
            </a:endParaRPr>
          </a:p>
        </p:txBody>
      </p:sp>
      <p:sp>
        <p:nvSpPr>
          <p:cNvPr id="398" name="Google Shape;398;p2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99" name="Google Shape;399;p29"/>
          <p:cNvPicPr preferRelativeResize="0"/>
          <p:nvPr/>
        </p:nvPicPr>
        <p:blipFill>
          <a:blip r:embed="rId3">
            <a:alphaModFix/>
          </a:blip>
          <a:stretch>
            <a:fillRect/>
          </a:stretch>
        </p:blipFill>
        <p:spPr>
          <a:xfrm>
            <a:off x="996726" y="1035400"/>
            <a:ext cx="3575274" cy="3934750"/>
          </a:xfrm>
          <a:prstGeom prst="rect">
            <a:avLst/>
          </a:prstGeom>
          <a:noFill/>
          <a:ln>
            <a:noFill/>
          </a:ln>
        </p:spPr>
      </p:pic>
      <p:pic>
        <p:nvPicPr>
          <p:cNvPr id="400" name="Google Shape;400;p29"/>
          <p:cNvPicPr preferRelativeResize="0"/>
          <p:nvPr/>
        </p:nvPicPr>
        <p:blipFill>
          <a:blip r:embed="rId4">
            <a:alphaModFix/>
          </a:blip>
          <a:stretch>
            <a:fillRect/>
          </a:stretch>
        </p:blipFill>
        <p:spPr>
          <a:xfrm>
            <a:off x="4780826" y="1035400"/>
            <a:ext cx="3691777" cy="3934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404"/>
        <p:cNvGrpSpPr/>
        <p:nvPr/>
      </p:nvGrpSpPr>
      <p:grpSpPr>
        <a:xfrm>
          <a:off x="0" y="0"/>
          <a:ext cx="0" cy="0"/>
          <a:chOff x="0" y="0"/>
          <a:chExt cx="0" cy="0"/>
        </a:xfrm>
      </p:grpSpPr>
      <p:sp>
        <p:nvSpPr>
          <p:cNvPr id="405" name="Google Shape;405;p30"/>
          <p:cNvSpPr txBox="1">
            <a:spLocks noGrp="1"/>
          </p:cNvSpPr>
          <p:nvPr>
            <p:ph type="title"/>
          </p:nvPr>
        </p:nvSpPr>
        <p:spPr>
          <a:xfrm>
            <a:off x="-56425" y="137825"/>
            <a:ext cx="92622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Example (2) JAVA codes</a:t>
            </a:r>
            <a:endParaRPr sz="3600">
              <a:solidFill>
                <a:schemeClr val="lt1"/>
              </a:solidFill>
            </a:endParaRPr>
          </a:p>
        </p:txBody>
      </p:sp>
      <p:sp>
        <p:nvSpPr>
          <p:cNvPr id="406" name="Google Shape;406;p3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407" name="Google Shape;407;p30"/>
          <p:cNvPicPr preferRelativeResize="0"/>
          <p:nvPr/>
        </p:nvPicPr>
        <p:blipFill>
          <a:blip r:embed="rId3">
            <a:alphaModFix/>
          </a:blip>
          <a:stretch>
            <a:fillRect/>
          </a:stretch>
        </p:blipFill>
        <p:spPr>
          <a:xfrm>
            <a:off x="1872825" y="1104400"/>
            <a:ext cx="5761750" cy="2055475"/>
          </a:xfrm>
          <a:prstGeom prst="rect">
            <a:avLst/>
          </a:prstGeom>
          <a:noFill/>
          <a:ln>
            <a:noFill/>
          </a:ln>
        </p:spPr>
      </p:pic>
      <p:pic>
        <p:nvPicPr>
          <p:cNvPr id="408" name="Google Shape;408;p30"/>
          <p:cNvPicPr preferRelativeResize="0"/>
          <p:nvPr/>
        </p:nvPicPr>
        <p:blipFill>
          <a:blip r:embed="rId4">
            <a:alphaModFix/>
          </a:blip>
          <a:stretch>
            <a:fillRect/>
          </a:stretch>
        </p:blipFill>
        <p:spPr>
          <a:xfrm>
            <a:off x="1596862" y="3268273"/>
            <a:ext cx="6313673" cy="139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346950"/>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Design Patterns in GoF: The Big Picture</a:t>
            </a:r>
            <a:endParaRPr>
              <a:solidFill>
                <a:srgbClr val="FFFFFF"/>
              </a:solidFill>
            </a:endParaRPr>
          </a:p>
          <a:p>
            <a:pPr marL="0" lvl="0" indent="0" algn="l" rtl="0">
              <a:spcBef>
                <a:spcPts val="0"/>
              </a:spcBef>
              <a:spcAft>
                <a:spcPts val="0"/>
              </a:spcAft>
              <a:buNone/>
            </a:pPr>
            <a:r>
              <a:rPr lang="en">
                <a:solidFill>
                  <a:srgbClr val="FFFFFF"/>
                </a:solidFill>
              </a:rPr>
              <a:t>Behavioral</a:t>
            </a:r>
            <a:endParaRPr>
              <a:solidFill>
                <a:srgbClr val="FFFFFF"/>
              </a:solidFill>
            </a:endParaRPr>
          </a:p>
        </p:txBody>
      </p:sp>
      <p:sp>
        <p:nvSpPr>
          <p:cNvPr id="284" name="Google Shape;284;p1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285" name="Google Shape;285;p14"/>
          <p:cNvPicPr preferRelativeResize="0"/>
          <p:nvPr/>
        </p:nvPicPr>
        <p:blipFill>
          <a:blip r:embed="rId3">
            <a:alphaModFix/>
          </a:blip>
          <a:stretch>
            <a:fillRect/>
          </a:stretch>
        </p:blipFill>
        <p:spPr>
          <a:xfrm>
            <a:off x="1576350" y="1296100"/>
            <a:ext cx="6678150" cy="3766316"/>
          </a:xfrm>
          <a:prstGeom prst="rect">
            <a:avLst/>
          </a:prstGeom>
          <a:noFill/>
          <a:ln>
            <a:noFill/>
          </a:ln>
        </p:spPr>
      </p:pic>
      <p:sp>
        <p:nvSpPr>
          <p:cNvPr id="286" name="Google Shape;286;p14"/>
          <p:cNvSpPr/>
          <p:nvPr/>
        </p:nvSpPr>
        <p:spPr>
          <a:xfrm>
            <a:off x="6518375" y="3176700"/>
            <a:ext cx="675000" cy="257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 Intent</a:t>
            </a:r>
            <a:endParaRPr>
              <a:solidFill>
                <a:srgbClr val="FFFFFF"/>
              </a:solidFill>
            </a:endParaRPr>
          </a:p>
        </p:txBody>
      </p:sp>
      <p:sp>
        <p:nvSpPr>
          <p:cNvPr id="292" name="Google Shape;292;p15"/>
          <p:cNvSpPr txBox="1">
            <a:spLocks noGrp="1"/>
          </p:cNvSpPr>
          <p:nvPr>
            <p:ph type="body" idx="1"/>
          </p:nvPr>
        </p:nvSpPr>
        <p:spPr>
          <a:xfrm>
            <a:off x="1202725" y="1776675"/>
            <a:ext cx="7030500" cy="254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a:solidFill>
                  <a:srgbClr val="FFFFFF"/>
                </a:solidFill>
              </a:rPr>
              <a:t>Provides a way to access the elements of an aggregate object sequentially without exposing its underlying representation</a:t>
            </a:r>
            <a:endParaRPr sz="1800">
              <a:solidFill>
                <a:srgbClr val="FFFFFF"/>
              </a:solidFill>
            </a:endParaRPr>
          </a:p>
          <a:p>
            <a:pPr marL="457200" lvl="0" indent="0" algn="l" rtl="0">
              <a:spcBef>
                <a:spcPts val="1600"/>
              </a:spcBef>
              <a:spcAft>
                <a:spcPts val="0"/>
              </a:spcAft>
              <a:buNone/>
            </a:pPr>
            <a:endParaRPr sz="1800">
              <a:solidFill>
                <a:srgbClr val="FFFFFF"/>
              </a:solidFill>
            </a:endParaRPr>
          </a:p>
          <a:p>
            <a:pPr marL="457200" lvl="0" indent="-342900" algn="l" rtl="0">
              <a:spcBef>
                <a:spcPts val="1600"/>
              </a:spcBef>
              <a:spcAft>
                <a:spcPts val="0"/>
              </a:spcAft>
              <a:buClr>
                <a:srgbClr val="FFFFFF"/>
              </a:buClr>
              <a:buSzPts val="1800"/>
              <a:buChar char="●"/>
            </a:pPr>
            <a:r>
              <a:rPr lang="en" sz="1800">
                <a:solidFill>
                  <a:srgbClr val="FFFFFF"/>
                </a:solidFill>
              </a:rPr>
              <a:t>Allows a client to access contents of a center data structure without knowing about the internal representation of the contents</a:t>
            </a:r>
            <a:endParaRPr sz="1800">
              <a:solidFill>
                <a:srgbClr val="FFFFFF"/>
              </a:solidFill>
            </a:endParaRPr>
          </a:p>
        </p:txBody>
      </p:sp>
      <p:sp>
        <p:nvSpPr>
          <p:cNvPr id="293" name="Google Shape;293;p1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 Applicability</a:t>
            </a:r>
            <a:endParaRPr>
              <a:solidFill>
                <a:srgbClr val="FFFFFF"/>
              </a:solidFill>
            </a:endParaRPr>
          </a:p>
        </p:txBody>
      </p:sp>
      <p:sp>
        <p:nvSpPr>
          <p:cNvPr id="299" name="Google Shape;299;p1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300" name="Google Shape;300;p16"/>
          <p:cNvSpPr txBox="1"/>
          <p:nvPr/>
        </p:nvSpPr>
        <p:spPr>
          <a:xfrm>
            <a:off x="1090500" y="1808475"/>
            <a:ext cx="7243800" cy="2640300"/>
          </a:xfrm>
          <a:prstGeom prst="rect">
            <a:avLst/>
          </a:prstGeom>
          <a:noFill/>
          <a:ln>
            <a:noFill/>
          </a:ln>
        </p:spPr>
        <p:txBody>
          <a:bodyPr spcFirstLastPara="1" wrap="square" lIns="91425" tIns="91425" rIns="91425" bIns="91425" anchor="t" anchorCtr="0">
            <a:noAutofit/>
          </a:bodyPr>
          <a:lstStyle/>
          <a:p>
            <a:pPr marL="457200" lvl="0" indent="0" algn="l" rtl="0">
              <a:lnSpc>
                <a:spcPct val="118421"/>
              </a:lnSpc>
              <a:spcBef>
                <a:spcPts val="0"/>
              </a:spcBef>
              <a:spcAft>
                <a:spcPts val="0"/>
              </a:spcAft>
              <a:buNone/>
            </a:pPr>
            <a:endParaRPr sz="1800">
              <a:solidFill>
                <a:srgbClr val="FFFFFF"/>
              </a:solidFill>
              <a:latin typeface="Nunito"/>
              <a:ea typeface="Nunito"/>
              <a:cs typeface="Nunito"/>
              <a:sym typeface="Nunito"/>
            </a:endParaRPr>
          </a:p>
          <a:p>
            <a:pPr marL="457200" lvl="0" indent="-342900" algn="l" rtl="0">
              <a:lnSpc>
                <a:spcPct val="118421"/>
              </a:lnSpc>
              <a:spcBef>
                <a:spcPts val="0"/>
              </a:spcBef>
              <a:spcAft>
                <a:spcPts val="0"/>
              </a:spcAft>
              <a:buClr>
                <a:srgbClr val="FFFFFF"/>
              </a:buClr>
              <a:buSzPts val="1800"/>
              <a:buFont typeface="Nunito"/>
              <a:buChar char="●"/>
            </a:pPr>
            <a:r>
              <a:rPr lang="en" sz="1800">
                <a:solidFill>
                  <a:srgbClr val="FFFFFF"/>
                </a:solidFill>
                <a:latin typeface="Nunito"/>
                <a:ea typeface="Nunito"/>
                <a:cs typeface="Nunito"/>
                <a:sym typeface="Nunito"/>
              </a:rPr>
              <a:t>You want to support multiple simultaneous traversals of a collection</a:t>
            </a:r>
            <a:endParaRPr sz="1800">
              <a:solidFill>
                <a:srgbClr val="FFFFFF"/>
              </a:solidFill>
              <a:latin typeface="Nunito"/>
              <a:ea typeface="Nunito"/>
              <a:cs typeface="Nunito"/>
              <a:sym typeface="Nunito"/>
            </a:endParaRPr>
          </a:p>
          <a:p>
            <a:pPr marL="457200" lvl="0" indent="0" algn="l" rtl="0">
              <a:lnSpc>
                <a:spcPct val="118421"/>
              </a:lnSpc>
              <a:spcBef>
                <a:spcPts val="0"/>
              </a:spcBef>
              <a:spcAft>
                <a:spcPts val="0"/>
              </a:spcAft>
              <a:buNone/>
            </a:pPr>
            <a:endParaRPr sz="1800">
              <a:solidFill>
                <a:srgbClr val="FFFFFF"/>
              </a:solidFill>
              <a:latin typeface="Nunito"/>
              <a:ea typeface="Nunito"/>
              <a:cs typeface="Nunito"/>
              <a:sym typeface="Nunito"/>
            </a:endParaRPr>
          </a:p>
          <a:p>
            <a:pPr marL="457200" lvl="0" indent="-342900" algn="l" rtl="0">
              <a:lnSpc>
                <a:spcPct val="118421"/>
              </a:lnSpc>
              <a:spcBef>
                <a:spcPts val="0"/>
              </a:spcBef>
              <a:spcAft>
                <a:spcPts val="0"/>
              </a:spcAft>
              <a:buClr>
                <a:srgbClr val="FFFFFF"/>
              </a:buClr>
              <a:buSzPts val="1800"/>
              <a:buFont typeface="Verdana"/>
              <a:buChar char="●"/>
            </a:pPr>
            <a:r>
              <a:rPr lang="en" sz="1800">
                <a:solidFill>
                  <a:srgbClr val="FFFFFF"/>
                </a:solidFill>
                <a:latin typeface="Nunito"/>
                <a:ea typeface="Nunito"/>
                <a:cs typeface="Nunito"/>
                <a:sym typeface="Nunito"/>
              </a:rPr>
              <a:t>You want to provide a uniform interface for traversing different collections</a:t>
            </a:r>
            <a:endParaRPr sz="1800">
              <a:solidFill>
                <a:srgbClr val="FFFFFF"/>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04"/>
        <p:cNvGrpSpPr/>
        <p:nvPr/>
      </p:nvGrpSpPr>
      <p:grpSpPr>
        <a:xfrm>
          <a:off x="0" y="0"/>
          <a:ext cx="0" cy="0"/>
          <a:chOff x="0" y="0"/>
          <a:chExt cx="0" cy="0"/>
        </a:xfrm>
      </p:grpSpPr>
      <p:sp>
        <p:nvSpPr>
          <p:cNvPr id="305" name="Google Shape;305;p17"/>
          <p:cNvSpPr txBox="1">
            <a:spLocks noGrp="1"/>
          </p:cNvSpPr>
          <p:nvPr>
            <p:ph type="title"/>
          </p:nvPr>
        </p:nvSpPr>
        <p:spPr>
          <a:xfrm>
            <a:off x="300900" y="100400"/>
            <a:ext cx="85131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 UML Class Diagram</a:t>
            </a:r>
            <a:endParaRPr>
              <a:solidFill>
                <a:srgbClr val="FFFFFF"/>
              </a:solidFill>
            </a:endParaRPr>
          </a:p>
        </p:txBody>
      </p:sp>
      <p:sp>
        <p:nvSpPr>
          <p:cNvPr id="306" name="Google Shape;306;p1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307" name="Google Shape;307;p17"/>
          <p:cNvPicPr preferRelativeResize="0"/>
          <p:nvPr/>
        </p:nvPicPr>
        <p:blipFill>
          <a:blip r:embed="rId3">
            <a:alphaModFix/>
          </a:blip>
          <a:stretch>
            <a:fillRect/>
          </a:stretch>
        </p:blipFill>
        <p:spPr>
          <a:xfrm>
            <a:off x="1186725" y="997975"/>
            <a:ext cx="6858588" cy="3739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11"/>
        <p:cNvGrpSpPr/>
        <p:nvPr/>
      </p:nvGrpSpPr>
      <p:grpSpPr>
        <a:xfrm>
          <a:off x="0" y="0"/>
          <a:ext cx="0" cy="0"/>
          <a:chOff x="0" y="0"/>
          <a:chExt cx="0" cy="0"/>
        </a:xfrm>
      </p:grpSpPr>
      <p:sp>
        <p:nvSpPr>
          <p:cNvPr id="312" name="Google Shape;312;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 Participants</a:t>
            </a:r>
            <a:endParaRPr>
              <a:solidFill>
                <a:srgbClr val="FFFFFF"/>
              </a:solidFill>
            </a:endParaRPr>
          </a:p>
        </p:txBody>
      </p:sp>
      <p:sp>
        <p:nvSpPr>
          <p:cNvPr id="313" name="Google Shape;313;p18"/>
          <p:cNvSpPr txBox="1">
            <a:spLocks noGrp="1"/>
          </p:cNvSpPr>
          <p:nvPr>
            <p:ph type="body" idx="1"/>
          </p:nvPr>
        </p:nvSpPr>
        <p:spPr>
          <a:xfrm>
            <a:off x="1303800" y="1496275"/>
            <a:ext cx="7030500" cy="32406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FFFFFF"/>
              </a:buClr>
              <a:buSzPts val="1800"/>
              <a:buAutoNum type="arabicPeriod"/>
            </a:pPr>
            <a:r>
              <a:rPr lang="en" sz="1800" b="1" u="sng">
                <a:solidFill>
                  <a:srgbClr val="FFFFFF"/>
                </a:solidFill>
              </a:rPr>
              <a:t>Iterator </a:t>
            </a:r>
            <a:r>
              <a:rPr lang="en" sz="1800">
                <a:solidFill>
                  <a:srgbClr val="FFFFFF"/>
                </a:solidFill>
              </a:rPr>
              <a:t>- defines an interface for accessing the elements and traversing the elements</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 sz="1800" b="1" u="sng">
                <a:solidFill>
                  <a:srgbClr val="FFFFFF"/>
                </a:solidFill>
              </a:rPr>
              <a:t>Concrete Iterator</a:t>
            </a:r>
            <a:r>
              <a:rPr lang="en" sz="1800" b="1">
                <a:solidFill>
                  <a:srgbClr val="FFFFFF"/>
                </a:solidFill>
              </a:rPr>
              <a:t> - </a:t>
            </a:r>
            <a:r>
              <a:rPr lang="en" sz="1800">
                <a:solidFill>
                  <a:srgbClr val="FFFFFF"/>
                </a:solidFill>
              </a:rPr>
              <a:t>implements the Iterator interface and keeps track of the current position in the traversal of the aggregate</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 sz="1800" b="1" u="sng">
                <a:solidFill>
                  <a:srgbClr val="FFFFFF"/>
                </a:solidFill>
              </a:rPr>
              <a:t>Aggregate </a:t>
            </a:r>
            <a:r>
              <a:rPr lang="en" sz="1800">
                <a:solidFill>
                  <a:srgbClr val="FFFFFF"/>
                </a:solidFill>
              </a:rPr>
              <a:t>- defines an interface for creating an Iterator object</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 sz="1800" b="1" u="sng">
                <a:solidFill>
                  <a:srgbClr val="FFFFFF"/>
                </a:solidFill>
              </a:rPr>
              <a:t>Concrete Aggregate</a:t>
            </a:r>
            <a:r>
              <a:rPr lang="en" sz="1800" b="1">
                <a:solidFill>
                  <a:srgbClr val="FFFFFF"/>
                </a:solidFill>
              </a:rPr>
              <a:t> - </a:t>
            </a:r>
            <a:r>
              <a:rPr lang="en" sz="1800">
                <a:solidFill>
                  <a:srgbClr val="FFFFFF"/>
                </a:solidFill>
              </a:rPr>
              <a:t>implements the Iterator creation interface to return an instance of the proper Concrete Iterator</a:t>
            </a:r>
            <a:endParaRPr sz="1800">
              <a:solidFill>
                <a:srgbClr val="FFFFFF"/>
              </a:solidFill>
            </a:endParaRPr>
          </a:p>
        </p:txBody>
      </p:sp>
      <p:sp>
        <p:nvSpPr>
          <p:cNvPr id="314" name="Google Shape;314;p1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18"/>
        <p:cNvGrpSpPr/>
        <p:nvPr/>
      </p:nvGrpSpPr>
      <p:grpSpPr>
        <a:xfrm>
          <a:off x="0" y="0"/>
          <a:ext cx="0" cy="0"/>
          <a:chOff x="0" y="0"/>
          <a:chExt cx="0" cy="0"/>
        </a:xfrm>
      </p:grpSpPr>
      <p:sp>
        <p:nvSpPr>
          <p:cNvPr id="319" name="Google Shape;319;p19"/>
          <p:cNvSpPr txBox="1">
            <a:spLocks noGrp="1"/>
          </p:cNvSpPr>
          <p:nvPr>
            <p:ph type="title"/>
          </p:nvPr>
        </p:nvSpPr>
        <p:spPr>
          <a:xfrm>
            <a:off x="1303800" y="598575"/>
            <a:ext cx="7387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 Structure</a:t>
            </a:r>
            <a:endParaRPr>
              <a:solidFill>
                <a:srgbClr val="FFFFFF"/>
              </a:solidFill>
            </a:endParaRPr>
          </a:p>
        </p:txBody>
      </p:sp>
      <p:sp>
        <p:nvSpPr>
          <p:cNvPr id="320" name="Google Shape;320;p19"/>
          <p:cNvSpPr txBox="1">
            <a:spLocks noGrp="1"/>
          </p:cNvSpPr>
          <p:nvPr>
            <p:ph type="body" idx="1"/>
          </p:nvPr>
        </p:nvSpPr>
        <p:spPr>
          <a:xfrm>
            <a:off x="268775" y="1678926"/>
            <a:ext cx="28950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rgbClr val="FFFFFF"/>
                </a:solidFill>
              </a:rPr>
              <a:t>The Client uses the Collection class' public interface directly. But access to the Collection's elements is encapsulated behind the additional level of abstraction called Iterator. Each Collection derived class knows which Iterator derived class to create and return. After that, the Client relies on the interface defined in the Iterator base class.</a:t>
            </a:r>
            <a:endParaRPr sz="1400" dirty="0">
              <a:solidFill>
                <a:srgbClr val="FFFFFF"/>
              </a:solidFill>
            </a:endParaRPr>
          </a:p>
        </p:txBody>
      </p:sp>
      <p:sp>
        <p:nvSpPr>
          <p:cNvPr id="321" name="Google Shape;321;p1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22" name="Google Shape;322;p19"/>
          <p:cNvPicPr preferRelativeResize="0"/>
          <p:nvPr/>
        </p:nvPicPr>
        <p:blipFill>
          <a:blip r:embed="rId5">
            <a:alphaModFix/>
          </a:blip>
          <a:stretch>
            <a:fillRect/>
          </a:stretch>
        </p:blipFill>
        <p:spPr>
          <a:xfrm>
            <a:off x="3007250" y="1400075"/>
            <a:ext cx="5815499" cy="3489300"/>
          </a:xfrm>
          <a:prstGeom prst="rect">
            <a:avLst/>
          </a:prstGeom>
          <a:noFill/>
          <a:ln>
            <a:noFill/>
          </a:ln>
        </p:spPr>
      </p:pic>
      <p:pic>
        <p:nvPicPr>
          <p:cNvPr id="2" name="7.m4a" descr="7.m4a">
            <a:hlinkClick r:id="" action="ppaction://media"/>
            <a:extLst>
              <a:ext uri="{FF2B5EF4-FFF2-40B4-BE49-F238E27FC236}">
                <a16:creationId xmlns:a16="http://schemas.microsoft.com/office/drawing/2014/main" id="{042522CF-FA38-6F4C-B2F6-F1CCEEB07D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9055" y="4551199"/>
            <a:ext cx="483899" cy="4838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26"/>
        <p:cNvGrpSpPr/>
        <p:nvPr/>
      </p:nvGrpSpPr>
      <p:grpSpPr>
        <a:xfrm>
          <a:off x="0" y="0"/>
          <a:ext cx="0" cy="0"/>
          <a:chOff x="0" y="0"/>
          <a:chExt cx="0" cy="0"/>
        </a:xfrm>
      </p:grpSpPr>
      <p:sp>
        <p:nvSpPr>
          <p:cNvPr id="327" name="Google Shape;327;p20"/>
          <p:cNvSpPr txBox="1">
            <a:spLocks noGrp="1"/>
          </p:cNvSpPr>
          <p:nvPr>
            <p:ph type="title"/>
          </p:nvPr>
        </p:nvSpPr>
        <p:spPr>
          <a:xfrm>
            <a:off x="278875" y="161725"/>
            <a:ext cx="84942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 Sequence Diagram</a:t>
            </a:r>
            <a:endParaRPr>
              <a:solidFill>
                <a:srgbClr val="FFFFFF"/>
              </a:solidFill>
            </a:endParaRPr>
          </a:p>
        </p:txBody>
      </p:sp>
      <p:sp>
        <p:nvSpPr>
          <p:cNvPr id="328" name="Google Shape;328;p2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329" name="Google Shape;329;p20"/>
          <p:cNvPicPr preferRelativeResize="0"/>
          <p:nvPr/>
        </p:nvPicPr>
        <p:blipFill>
          <a:blip r:embed="rId5">
            <a:alphaModFix/>
          </a:blip>
          <a:stretch>
            <a:fillRect/>
          </a:stretch>
        </p:blipFill>
        <p:spPr>
          <a:xfrm>
            <a:off x="1252575" y="871500"/>
            <a:ext cx="5696324" cy="4181050"/>
          </a:xfrm>
          <a:prstGeom prst="rect">
            <a:avLst/>
          </a:prstGeom>
          <a:noFill/>
          <a:ln>
            <a:noFill/>
          </a:ln>
        </p:spPr>
      </p:pic>
      <p:pic>
        <p:nvPicPr>
          <p:cNvPr id="2" name="8.m4a" descr="8.m4a">
            <a:hlinkClick r:id="" action="ppaction://media"/>
            <a:extLst>
              <a:ext uri="{FF2B5EF4-FFF2-40B4-BE49-F238E27FC236}">
                <a16:creationId xmlns:a16="http://schemas.microsoft.com/office/drawing/2014/main" id="{76724413-7BC5-CD4A-AD7D-FD3D4BAAC3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005" y="4525964"/>
            <a:ext cx="604612" cy="6046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333"/>
        <p:cNvGrpSpPr/>
        <p:nvPr/>
      </p:nvGrpSpPr>
      <p:grpSpPr>
        <a:xfrm>
          <a:off x="0" y="0"/>
          <a:ext cx="0" cy="0"/>
          <a:chOff x="0" y="0"/>
          <a:chExt cx="0" cy="0"/>
        </a:xfrm>
      </p:grpSpPr>
      <p:sp>
        <p:nvSpPr>
          <p:cNvPr id="334" name="Google Shape;334;p21"/>
          <p:cNvSpPr txBox="1">
            <a:spLocks noGrp="1"/>
          </p:cNvSpPr>
          <p:nvPr>
            <p:ph type="title"/>
          </p:nvPr>
        </p:nvSpPr>
        <p:spPr>
          <a:xfrm>
            <a:off x="1303800" y="3898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rPr>
              <a:t>Iterator Pattern </a:t>
            </a:r>
            <a:endParaRPr sz="3600">
              <a:solidFill>
                <a:schemeClr val="lt1"/>
              </a:solidFill>
            </a:endParaRPr>
          </a:p>
          <a:p>
            <a:pPr marL="0" lvl="0" indent="0" algn="l" rtl="0">
              <a:spcBef>
                <a:spcPts val="0"/>
              </a:spcBef>
              <a:spcAft>
                <a:spcPts val="0"/>
              </a:spcAft>
              <a:buNone/>
            </a:pPr>
            <a:r>
              <a:rPr lang="en" sz="3600">
                <a:solidFill>
                  <a:schemeClr val="lt1"/>
                </a:solidFill>
              </a:rPr>
              <a:t>         - Sequence Consequences</a:t>
            </a:r>
            <a:endParaRPr>
              <a:solidFill>
                <a:srgbClr val="FFFFFF"/>
              </a:solidFill>
            </a:endParaRPr>
          </a:p>
        </p:txBody>
      </p:sp>
      <p:sp>
        <p:nvSpPr>
          <p:cNvPr id="335" name="Google Shape;335;p21"/>
          <p:cNvSpPr txBox="1">
            <a:spLocks noGrp="1"/>
          </p:cNvSpPr>
          <p:nvPr>
            <p:ph type="body" idx="1"/>
          </p:nvPr>
        </p:nvSpPr>
        <p:spPr>
          <a:xfrm>
            <a:off x="1303800" y="1862300"/>
            <a:ext cx="7030500" cy="25416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FFFFFF"/>
              </a:buClr>
              <a:buSzPts val="1800"/>
              <a:buFont typeface="Arial"/>
              <a:buAutoNum type="arabicPeriod"/>
            </a:pPr>
            <a:r>
              <a:rPr lang="en" sz="1800">
                <a:solidFill>
                  <a:srgbClr val="FFFFFF"/>
                </a:solidFill>
              </a:rPr>
              <a:t>Iterator Pattern supports variations in the traversal of an aggregate. Every time you want to change the traversal algorithm, you just replace the iterator instance with a different one.</a:t>
            </a:r>
            <a:endParaRPr sz="1800">
              <a:solidFill>
                <a:srgbClr val="FFFFFF"/>
              </a:solidFill>
            </a:endParaRPr>
          </a:p>
          <a:p>
            <a:pPr marL="457200" lvl="0" indent="-342900" algn="l" rtl="0">
              <a:spcBef>
                <a:spcPts val="0"/>
              </a:spcBef>
              <a:spcAft>
                <a:spcPts val="0"/>
              </a:spcAft>
              <a:buClr>
                <a:srgbClr val="FFFFFF"/>
              </a:buClr>
              <a:buSzPts val="1800"/>
              <a:buFont typeface="Arial"/>
              <a:buAutoNum type="arabicPeriod"/>
            </a:pPr>
            <a:r>
              <a:rPr lang="en" sz="1800">
                <a:solidFill>
                  <a:srgbClr val="FFFFFF"/>
                </a:solidFill>
              </a:rPr>
              <a:t>Iterators simplify the Aggregate interface.</a:t>
            </a:r>
            <a:endParaRPr sz="1800">
              <a:solidFill>
                <a:srgbClr val="FFFFFF"/>
              </a:solidFill>
            </a:endParaRPr>
          </a:p>
          <a:p>
            <a:pPr marL="457200" lvl="0" indent="-342900" algn="l" rtl="0">
              <a:spcBef>
                <a:spcPts val="0"/>
              </a:spcBef>
              <a:spcAft>
                <a:spcPts val="0"/>
              </a:spcAft>
              <a:buClr>
                <a:srgbClr val="FFFFFF"/>
              </a:buClr>
              <a:buSzPts val="1800"/>
              <a:buFont typeface="Arial"/>
              <a:buAutoNum type="arabicPeriod"/>
            </a:pPr>
            <a:r>
              <a:rPr lang="en" sz="1800">
                <a:solidFill>
                  <a:srgbClr val="FFFFFF"/>
                </a:solidFill>
              </a:rPr>
              <a:t>More than one traversal can be pending on an aggregate. An iterator keeps track of its own traversal state. Therefore you can have more than one traversal in progress at once.</a:t>
            </a:r>
            <a:endParaRPr sz="1800">
              <a:solidFill>
                <a:srgbClr val="FFFFFF"/>
              </a:solidFill>
            </a:endParaRPr>
          </a:p>
        </p:txBody>
      </p:sp>
      <p:sp>
        <p:nvSpPr>
          <p:cNvPr id="336" name="Google Shape;336;p2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2" name="9.m4a" descr="9.m4a">
            <a:hlinkClick r:id="" action="ppaction://media"/>
            <a:extLst>
              <a:ext uri="{FF2B5EF4-FFF2-40B4-BE49-F238E27FC236}">
                <a16:creationId xmlns:a16="http://schemas.microsoft.com/office/drawing/2014/main" id="{E8F4C25B-D4E9-2A4D-80EB-02AC85DED2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4254" y="4462626"/>
            <a:ext cx="548700" cy="548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547</Words>
  <Application>Microsoft Macintosh PowerPoint</Application>
  <PresentationFormat>On-screen Show (16:9)</PresentationFormat>
  <Paragraphs>82</Paragraphs>
  <Slides>18</Slides>
  <Notes>18</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Nunito</vt:lpstr>
      <vt:lpstr>Arial</vt:lpstr>
      <vt:lpstr>Maven Pro</vt:lpstr>
      <vt:lpstr>Verdana</vt:lpstr>
      <vt:lpstr>Momentum</vt:lpstr>
      <vt:lpstr>Iterator Design Pattern</vt:lpstr>
      <vt:lpstr>Design Patterns in GoF: The Big Picture Behavioral</vt:lpstr>
      <vt:lpstr>Iterator Pattern - Intent</vt:lpstr>
      <vt:lpstr>Iterator Pattern - Applicability</vt:lpstr>
      <vt:lpstr>Iterator Pattern - UML Class Diagram</vt:lpstr>
      <vt:lpstr>Iterator Pattern - Participants</vt:lpstr>
      <vt:lpstr>Iterator Pattern - Structure</vt:lpstr>
      <vt:lpstr>Iterator Pattern - Sequence Diagram</vt:lpstr>
      <vt:lpstr>Iterator Pattern           - Sequence Consequences</vt:lpstr>
      <vt:lpstr>Iterator Pattern - Example (1)</vt:lpstr>
      <vt:lpstr>Iterator Pattern - Example (1) JAVA codes</vt:lpstr>
      <vt:lpstr>Iterator Pattern - Example (1) JAVA codes</vt:lpstr>
      <vt:lpstr>Iterator Pattern - Example (1) JAVA codes</vt:lpstr>
      <vt:lpstr>Iterator Pattern - Example (1)             Output</vt:lpstr>
      <vt:lpstr>Iterator Pattern: Example (2)</vt:lpstr>
      <vt:lpstr>Iterator Pattern: Example (2) JAVA codes</vt:lpstr>
      <vt:lpstr>Iterator Pattern: Example (2) JAVA codes</vt:lpstr>
      <vt:lpstr>Iterator Pattern: Example (2) JAVA codes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Iterator Design Pattern</dc:title>
  <cp:lastModifiedBy>L Ximan</cp:lastModifiedBy>
  <cp:revision>3</cp:revision>
  <dcterms:modified xsi:type="dcterms:W3CDTF">2020-03-07T02:23:53Z</dcterms:modified>
</cp:coreProperties>
</file>